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12" r:id="rId3"/>
    <p:sldId id="258" r:id="rId4"/>
    <p:sldId id="314" r:id="rId5"/>
    <p:sldId id="313" r:id="rId6"/>
    <p:sldId id="267" r:id="rId7"/>
    <p:sldId id="302" r:id="rId8"/>
    <p:sldId id="301" r:id="rId9"/>
    <p:sldId id="271" r:id="rId10"/>
    <p:sldId id="275" r:id="rId11"/>
    <p:sldId id="273" r:id="rId12"/>
    <p:sldId id="276" r:id="rId13"/>
    <p:sldId id="270" r:id="rId14"/>
    <p:sldId id="283" r:id="rId15"/>
    <p:sldId id="297" r:id="rId16"/>
    <p:sldId id="298" r:id="rId17"/>
    <p:sldId id="296" r:id="rId18"/>
    <p:sldId id="295" r:id="rId19"/>
    <p:sldId id="300" r:id="rId20"/>
    <p:sldId id="299" r:id="rId21"/>
    <p:sldId id="303" r:id="rId22"/>
    <p:sldId id="304" r:id="rId23"/>
    <p:sldId id="307" r:id="rId24"/>
    <p:sldId id="305" r:id="rId25"/>
    <p:sldId id="306" r:id="rId26"/>
    <p:sldId id="308" r:id="rId27"/>
    <p:sldId id="284" r:id="rId28"/>
    <p:sldId id="289" r:id="rId29"/>
    <p:sldId id="290" r:id="rId30"/>
    <p:sldId id="291" r:id="rId31"/>
    <p:sldId id="292" r:id="rId32"/>
    <p:sldId id="261" r:id="rId33"/>
    <p:sldId id="311" r:id="rId34"/>
    <p:sldId id="277" r:id="rId35"/>
    <p:sldId id="265" r:id="rId36"/>
    <p:sldId id="264" r:id="rId37"/>
    <p:sldId id="263" r:id="rId38"/>
    <p:sldId id="278" r:id="rId39"/>
    <p:sldId id="31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3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9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7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2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2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1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3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7621-AC5D-41AB-B89E-3DC78DE403F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4B3C-5AD3-4E30-941F-432F789F7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lis-city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lis-city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sya_m\Desktop\адрес элис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6" b="12918"/>
          <a:stretch/>
        </p:blipFill>
        <p:spPr bwMode="auto">
          <a:xfrm>
            <a:off x="1157513" y="4597173"/>
            <a:ext cx="10308773" cy="1812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Задавайте ваши вопросы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+7</a:t>
            </a:r>
            <a:r>
              <a:rPr lang="en-US" sz="9600" dirty="0" smtClean="0"/>
              <a:t> (</a:t>
            </a:r>
            <a:r>
              <a:rPr lang="ru-RU" sz="9600" dirty="0" smtClean="0"/>
              <a:t>919</a:t>
            </a:r>
            <a:r>
              <a:rPr lang="en-US" sz="9600" dirty="0" smtClean="0"/>
              <a:t>) </a:t>
            </a:r>
            <a:r>
              <a:rPr lang="ru-RU" sz="9600" dirty="0" smtClean="0"/>
              <a:t>119</a:t>
            </a:r>
            <a:r>
              <a:rPr lang="en-US" sz="9600" dirty="0" smtClean="0"/>
              <a:t>-</a:t>
            </a:r>
            <a:r>
              <a:rPr lang="ru-RU" sz="9600" dirty="0" smtClean="0"/>
              <a:t>10</a:t>
            </a:r>
            <a:r>
              <a:rPr lang="en-US" sz="9600" dirty="0" smtClean="0"/>
              <a:t>-</a:t>
            </a:r>
            <a:r>
              <a:rPr lang="ru-RU" sz="9600" dirty="0" smtClean="0"/>
              <a:t>11</a:t>
            </a:r>
          </a:p>
          <a:p>
            <a:pPr marL="0" indent="0" algn="ctr">
              <a:buNone/>
            </a:pPr>
            <a:r>
              <a:rPr lang="en-US" sz="9600" dirty="0" smtClean="0"/>
              <a:t>master@</a:t>
            </a:r>
            <a:r>
              <a:rPr lang="en-US" sz="9600" dirty="0" smtClean="0">
                <a:hlinkClick r:id="rId3"/>
              </a:rPr>
              <a:t>elis-city.ru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5919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75" y="0"/>
            <a:ext cx="10515600" cy="1045795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Вывеска </a:t>
            </a:r>
            <a:r>
              <a:rPr lang="ru-RU" dirty="0" smtClean="0">
                <a:latin typeface="+mn-lt"/>
              </a:rPr>
              <a:t>общественного питания</a:t>
            </a:r>
            <a:endParaRPr lang="ru-R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2" y="1045795"/>
            <a:ext cx="9318725" cy="55725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75" y="0"/>
            <a:ext cx="10515600" cy="1045795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Настенная вывеска без подложки</a:t>
            </a:r>
            <a:endParaRPr lang="ru-RU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27" y="1045795"/>
            <a:ext cx="9961412" cy="55390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1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75" y="0"/>
            <a:ext cx="10515600" cy="1045795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Вывеска </a:t>
            </a:r>
            <a:r>
              <a:rPr lang="ru-RU" dirty="0" smtClean="0">
                <a:latin typeface="+mn-lt"/>
              </a:rPr>
              <a:t>без подложки. Цоколь.</a:t>
            </a:r>
            <a:endParaRPr lang="ru-RU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6730" r="902" b="3554"/>
          <a:stretch/>
        </p:blipFill>
        <p:spPr bwMode="auto">
          <a:xfrm>
            <a:off x="2667001" y="952500"/>
            <a:ext cx="6718300" cy="572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28" y="-164264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Вывеска на подложке</a:t>
            </a: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5757" r="497" b="4797"/>
          <a:stretch/>
        </p:blipFill>
        <p:spPr bwMode="auto">
          <a:xfrm>
            <a:off x="3234088" y="873568"/>
            <a:ext cx="5669280" cy="5488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28" y="-164264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Вывеска на подложке</a:t>
            </a:r>
            <a:endParaRPr lang="ru-RU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90" y="957943"/>
            <a:ext cx="8964075" cy="49845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739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Вывеска на фризе здания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8717" r="4709" b="6090"/>
          <a:stretch/>
        </p:blipFill>
        <p:spPr>
          <a:xfrm>
            <a:off x="1853513" y="1168173"/>
            <a:ext cx="8484973" cy="50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817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dirty="0" smtClean="0">
                <a:latin typeface="+mn-lt"/>
              </a:rPr>
              <a:t>Вывеска на фризе </a:t>
            </a:r>
            <a:r>
              <a:rPr lang="ru-RU" dirty="0" smtClean="0">
                <a:latin typeface="+mn-lt"/>
              </a:rPr>
              <a:t>здания культурного наследия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3167" r="828" b="4720"/>
          <a:stretch/>
        </p:blipFill>
        <p:spPr bwMode="auto">
          <a:xfrm>
            <a:off x="1200149" y="1066800"/>
            <a:ext cx="9791701" cy="53625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739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Вывеска на фризе козырька</a:t>
            </a:r>
            <a:endParaRPr lang="ru-RU" dirty="0">
              <a:latin typeface="+mn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" b="53379"/>
          <a:stretch/>
        </p:blipFill>
        <p:spPr bwMode="auto">
          <a:xfrm>
            <a:off x="7204533" y="1204517"/>
            <a:ext cx="2417450" cy="21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323" r="18683" b="53468"/>
          <a:stretch/>
        </p:blipFill>
        <p:spPr bwMode="auto">
          <a:xfrm>
            <a:off x="4966092" y="1195379"/>
            <a:ext cx="2265028" cy="20972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 r="5566" b="48067"/>
          <a:stretch/>
        </p:blipFill>
        <p:spPr bwMode="auto">
          <a:xfrm>
            <a:off x="3647229" y="3691206"/>
            <a:ext cx="2419612" cy="2139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9" b="47994"/>
          <a:stretch/>
        </p:blipFill>
        <p:spPr bwMode="auto">
          <a:xfrm>
            <a:off x="2419014" y="1168173"/>
            <a:ext cx="2438021" cy="22670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10205" b="52162"/>
          <a:stretch/>
        </p:blipFill>
        <p:spPr bwMode="auto">
          <a:xfrm>
            <a:off x="6310121" y="3691207"/>
            <a:ext cx="2416029" cy="21643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739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>
                <a:latin typeface="+mn-lt"/>
              </a:rPr>
              <a:t>Консольная конструкция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2" y="912326"/>
            <a:ext cx="7489370" cy="57450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817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Витринная вывеска</a:t>
            </a:r>
            <a:endParaRPr lang="ru-R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8" y="1168173"/>
            <a:ext cx="5834063" cy="50910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sya_m\Desktop\адрес элис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6" b="12918"/>
          <a:stretch/>
        </p:blipFill>
        <p:spPr bwMode="auto">
          <a:xfrm>
            <a:off x="941613" y="4230007"/>
            <a:ext cx="10308773" cy="1812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+mn-lt"/>
              </a:rPr>
              <a:t>Наша команда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Изготавливает </a:t>
            </a:r>
            <a:r>
              <a:rPr lang="ru-RU" sz="3600" dirty="0"/>
              <a:t>и </a:t>
            </a:r>
            <a:r>
              <a:rPr lang="ru-RU" sz="3600" dirty="0" smtClean="0"/>
              <a:t>размещает наружную рекламу </a:t>
            </a:r>
            <a:r>
              <a:rPr lang="ru-RU" sz="3600" dirty="0"/>
              <a:t>в Челябинске и Челябинской области</a:t>
            </a:r>
            <a:endParaRPr lang="en-US" sz="3600" dirty="0"/>
          </a:p>
          <a:p>
            <a:r>
              <a:rPr lang="en-US" sz="3600" dirty="0"/>
              <a:t>15 </a:t>
            </a:r>
            <a:r>
              <a:rPr lang="ru-RU" sz="3600" dirty="0"/>
              <a:t>лет на рынке</a:t>
            </a:r>
          </a:p>
        </p:txBody>
      </p:sp>
    </p:spTree>
    <p:extLst>
      <p:ext uri="{BB962C8B-B14F-4D97-AF65-F5344CB8AC3E}">
        <p14:creationId xmlns:p14="http://schemas.microsoft.com/office/powerpoint/2010/main" val="6906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817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Витринная вывеска</a:t>
            </a:r>
            <a:endParaRPr lang="ru-RU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43" y="1343026"/>
            <a:ext cx="9024143" cy="4948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817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Витринная вывеска на остекление</a:t>
            </a:r>
            <a:endParaRPr lang="ru-RU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1" y="1168173"/>
            <a:ext cx="8301037" cy="52296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Крышные конструкции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1863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</a:t>
            </a:r>
            <a:r>
              <a:rPr lang="ru-RU" dirty="0" smtClean="0"/>
              <a:t>единственный собственник здания размещает собственную вывеску</a:t>
            </a:r>
          </a:p>
          <a:p>
            <a:r>
              <a:rPr lang="ru-RU" dirty="0"/>
              <a:t>на крыше одного объекта размещается только одна </a:t>
            </a:r>
            <a:r>
              <a:rPr lang="ru-RU" dirty="0" smtClean="0"/>
              <a:t>Вывеска (исключение ниже)</a:t>
            </a:r>
          </a:p>
          <a:p>
            <a:r>
              <a:rPr lang="ru-RU" dirty="0"/>
              <a:t>На торговых, развлекательных центрах, кинотеатрах, театрах, цирках допускается размещение более одной крышной конструкции, но не более одной крышной конструкции относительно каждого фасада, по отношению к которому они размещены. </a:t>
            </a:r>
            <a:r>
              <a:rPr lang="ru-RU" dirty="0" smtClean="0"/>
              <a:t>И при </a:t>
            </a:r>
            <a:r>
              <a:rPr lang="ru-RU" dirty="0"/>
              <a:t>этом </a:t>
            </a:r>
            <a:r>
              <a:rPr lang="ru-RU" dirty="0" smtClean="0"/>
              <a:t>должны </a:t>
            </a:r>
            <a:r>
              <a:rPr lang="ru-RU" dirty="0"/>
              <a:t>быть идентичны друг </a:t>
            </a:r>
            <a:r>
              <a:rPr lang="ru-RU" dirty="0" smtClean="0"/>
              <a:t>другу. </a:t>
            </a:r>
          </a:p>
          <a:p>
            <a:r>
              <a:rPr lang="ru-RU" dirty="0" smtClean="0"/>
              <a:t>Вывеска, располагается </a:t>
            </a:r>
            <a:r>
              <a:rPr lang="ru-RU" dirty="0"/>
              <a:t>параллельно поверхности </a:t>
            </a:r>
            <a:r>
              <a:rPr lang="ru-RU" dirty="0" smtClean="0"/>
              <a:t>фасада, выше </a:t>
            </a:r>
            <a:r>
              <a:rPr lang="ru-RU" dirty="0"/>
              <a:t>линии карниза, парапета </a:t>
            </a:r>
            <a:r>
              <a:rPr lang="ru-RU" dirty="0" smtClean="0"/>
              <a:t>объекта</a:t>
            </a:r>
          </a:p>
          <a:p>
            <a:r>
              <a:rPr lang="ru-RU" dirty="0"/>
              <a:t>конструкции </a:t>
            </a:r>
            <a:r>
              <a:rPr lang="ru-RU" dirty="0" smtClean="0"/>
              <a:t>представляют </a:t>
            </a:r>
            <a:r>
              <a:rPr lang="ru-RU" dirty="0"/>
              <a:t>собой объемные символы (без </a:t>
            </a:r>
            <a:r>
              <a:rPr lang="ru-RU" dirty="0" smtClean="0"/>
              <a:t>подложки</a:t>
            </a:r>
            <a:r>
              <a:rPr lang="ru-RU" dirty="0"/>
              <a:t>), </a:t>
            </a:r>
            <a:r>
              <a:rPr lang="ru-RU" dirty="0" smtClean="0"/>
              <a:t>оборудованные исключительно </a:t>
            </a:r>
            <a:r>
              <a:rPr lang="ru-RU" dirty="0"/>
              <a:t>внутренней </a:t>
            </a:r>
            <a:r>
              <a:rPr lang="ru-RU" dirty="0" smtClean="0"/>
              <a:t>подсветкой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9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Крышные конструкции</a:t>
            </a:r>
            <a:endParaRPr lang="ru-R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3"/>
          <a:stretch/>
        </p:blipFill>
        <p:spPr bwMode="auto">
          <a:xfrm>
            <a:off x="2834492" y="1109663"/>
            <a:ext cx="6523016" cy="5392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Крышные конструкции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30300"/>
            <a:ext cx="10617200" cy="518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ысота </a:t>
            </a:r>
            <a:r>
              <a:rPr lang="ru-RU" dirty="0"/>
              <a:t>Вывесок, размещаемых на крышах </a:t>
            </a:r>
            <a:r>
              <a:rPr lang="ru-RU" dirty="0" smtClean="0"/>
              <a:t>с </a:t>
            </a:r>
            <a:r>
              <a:rPr lang="ru-RU" dirty="0"/>
              <a:t>учетом всех используемых </a:t>
            </a:r>
            <a:r>
              <a:rPr lang="ru-RU" dirty="0" smtClean="0"/>
              <a:t>элементов:</a:t>
            </a:r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не более 1,80 м для 1 - 3-этажных объектов;</a:t>
            </a:r>
          </a:p>
          <a:p>
            <a:pPr marL="0" indent="0">
              <a:buNone/>
            </a:pPr>
            <a:r>
              <a:rPr lang="ru-RU" dirty="0"/>
              <a:t>– не более 3 м для 4 - 7-этажных объектов;</a:t>
            </a:r>
          </a:p>
          <a:p>
            <a:pPr marL="0" indent="0">
              <a:buNone/>
            </a:pPr>
            <a:r>
              <a:rPr lang="ru-RU" dirty="0"/>
              <a:t>– не более 4 м для 8 - 12-этажных объектов;</a:t>
            </a:r>
          </a:p>
          <a:p>
            <a:pPr marL="0" indent="0">
              <a:buNone/>
            </a:pPr>
            <a:r>
              <a:rPr lang="ru-RU" dirty="0"/>
              <a:t>– не более 5 м для 13 - 17-этажных объектов;</a:t>
            </a:r>
          </a:p>
          <a:p>
            <a:pPr marL="0" indent="0">
              <a:buNone/>
            </a:pPr>
            <a:r>
              <a:rPr lang="ru-RU" dirty="0"/>
              <a:t>– не более 6 метров - для объектов, имеющих 18 и более этажей;</a:t>
            </a:r>
          </a:p>
          <a:p>
            <a:pPr marL="0" indent="0">
              <a:buNone/>
            </a:pPr>
            <a:r>
              <a:rPr lang="ru-RU" dirty="0"/>
              <a:t>– без ограничений по высоте – для зданий крупных торговых центров с площадью застройки более 15 тыс. кв. 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оварный знак, знак </a:t>
            </a:r>
            <a:r>
              <a:rPr lang="ru-RU" dirty="0"/>
              <a:t>обслуживания, высота отдельных элементов </a:t>
            </a:r>
            <a:r>
              <a:rPr lang="ru-RU" dirty="0" smtClean="0"/>
              <a:t>может </a:t>
            </a:r>
            <a:r>
              <a:rPr lang="ru-RU" dirty="0"/>
              <a:t>превышать </a:t>
            </a:r>
            <a:r>
              <a:rPr lang="ru-RU" dirty="0" smtClean="0"/>
              <a:t>параметры выше, </a:t>
            </a:r>
            <a:r>
              <a:rPr lang="ru-RU" dirty="0"/>
              <a:t>но не более чем на </a:t>
            </a:r>
            <a:r>
              <a:rPr lang="ru-RU" b="1" dirty="0"/>
              <a:t>1/5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Крышные конструкции</a:t>
            </a:r>
            <a:endParaRPr lang="ru-RU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03" y="1066800"/>
            <a:ext cx="7384793" cy="5575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+mn-lt"/>
              </a:rPr>
              <a:t>Крышные конструкции</a:t>
            </a:r>
            <a:endParaRPr lang="ru-RU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" b="4194"/>
          <a:stretch/>
        </p:blipFill>
        <p:spPr bwMode="auto">
          <a:xfrm>
            <a:off x="2770981" y="952616"/>
            <a:ext cx="6650037" cy="55751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782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+mn-lt"/>
              </a:rPr>
              <a:t>При размещении вывесок воспрещается:</a:t>
            </a:r>
            <a:endParaRPr lang="ru-RU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1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323"/>
            <a:ext cx="10515600" cy="1325563"/>
          </a:xfrm>
        </p:spPr>
        <p:txBody>
          <a:bodyPr/>
          <a:lstStyle/>
          <a:p>
            <a:r>
              <a:rPr lang="ru-RU" dirty="0" smtClean="0"/>
              <a:t>Запрещается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359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нарушение геометрических параметров (размеров) </a:t>
            </a:r>
            <a:r>
              <a:rPr lang="ru-RU" dirty="0" smtClean="0"/>
              <a:t>вывесок</a:t>
            </a:r>
            <a:endParaRPr lang="en-US" dirty="0" smtClean="0"/>
          </a:p>
          <a:p>
            <a:r>
              <a:rPr lang="ru-RU" dirty="0"/>
              <a:t>нарушение установленных требований к местам размещения </a:t>
            </a:r>
            <a:r>
              <a:rPr lang="ru-RU" dirty="0" smtClean="0"/>
              <a:t>вывесок </a:t>
            </a:r>
            <a:endParaRPr lang="ru-RU" dirty="0" smtClean="0"/>
          </a:p>
          <a:p>
            <a:r>
              <a:rPr lang="ru-RU" dirty="0"/>
              <a:t>размещение горизонтальной оси Вывесок выше линии перекрытий между первым и вторым этажами </a:t>
            </a:r>
            <a:r>
              <a:rPr lang="ru-RU" dirty="0" smtClean="0"/>
              <a:t>МКД, а так же других зданий (за </a:t>
            </a:r>
            <a:r>
              <a:rPr lang="ru-RU" dirty="0" err="1" smtClean="0"/>
              <a:t>искл</a:t>
            </a:r>
            <a:r>
              <a:rPr lang="ru-RU" dirty="0" smtClean="0"/>
              <a:t>. крышных конструкций и вывесок по дизайн-проекту) </a:t>
            </a:r>
          </a:p>
          <a:p>
            <a:r>
              <a:rPr lang="ru-RU" dirty="0" smtClean="0"/>
              <a:t>размещение </a:t>
            </a:r>
            <a:r>
              <a:rPr lang="ru-RU" dirty="0"/>
              <a:t>вывесок на козырьках </a:t>
            </a:r>
            <a:r>
              <a:rPr lang="ru-RU" dirty="0" smtClean="0"/>
              <a:t>зданий</a:t>
            </a:r>
            <a:endParaRPr lang="en-US" dirty="0" smtClean="0"/>
          </a:p>
          <a:p>
            <a:r>
              <a:rPr lang="ru-RU" dirty="0"/>
              <a:t>полное или частичное перекрытие (закрытие) оконных и дверных проемов, а также витражей и </a:t>
            </a:r>
            <a:r>
              <a:rPr lang="ru-RU" dirty="0" smtClean="0"/>
              <a:t>витрин</a:t>
            </a:r>
            <a:endParaRPr lang="en-US" dirty="0" smtClean="0"/>
          </a:p>
          <a:p>
            <a:r>
              <a:rPr lang="ru-RU" dirty="0"/>
              <a:t>размещение вывесок на кровлях, лоджиях и балконах</a:t>
            </a:r>
            <a:endParaRPr lang="en-US" dirty="0" smtClean="0"/>
          </a:p>
          <a:p>
            <a:r>
              <a:rPr lang="ru-RU" dirty="0"/>
              <a:t>размещение вывесок в границах жилых помещений, в том числе на глухих торцах </a:t>
            </a:r>
            <a:r>
              <a:rPr lang="ru-RU" dirty="0" smtClean="0"/>
              <a:t>фасада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4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323"/>
            <a:ext cx="10515600" cy="1325563"/>
          </a:xfrm>
        </p:spPr>
        <p:txBody>
          <a:bodyPr/>
          <a:lstStyle/>
          <a:p>
            <a:r>
              <a:rPr lang="ru-RU" dirty="0" smtClean="0"/>
              <a:t>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384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размещение вывесок на кровлях, лоджиях и балконах</a:t>
            </a:r>
          </a:p>
          <a:p>
            <a:r>
              <a:rPr lang="ru-RU" dirty="0" smtClean="0"/>
              <a:t>размещение </a:t>
            </a:r>
            <a:r>
              <a:rPr lang="ru-RU" dirty="0"/>
              <a:t>вывесок на архитектурных деталях фасадов объектов (в том числе на колоннах, пилястрах, орнаментах, лепнине</a:t>
            </a:r>
            <a:r>
              <a:rPr lang="ru-RU" dirty="0" smtClean="0"/>
              <a:t>)</a:t>
            </a:r>
          </a:p>
          <a:p>
            <a:r>
              <a:rPr lang="ru-RU" dirty="0"/>
              <a:t>размещение вывесок на расстоянии ближе чем 1 м от мемориальных </a:t>
            </a:r>
            <a:r>
              <a:rPr lang="ru-RU" dirty="0" smtClean="0"/>
              <a:t>досок</a:t>
            </a:r>
          </a:p>
          <a:p>
            <a:r>
              <a:rPr lang="ru-RU" dirty="0"/>
              <a:t>перекрытие (закрытие) указателей наименований улиц и номеров </a:t>
            </a:r>
            <a:r>
              <a:rPr lang="ru-RU" dirty="0" smtClean="0"/>
              <a:t>домов</a:t>
            </a:r>
          </a:p>
          <a:p>
            <a:r>
              <a:rPr lang="ru-RU" dirty="0"/>
              <a:t>размещение консольных вывесок на расстоянии менее 10 м друг от друга, а также одной консольной вывески над </a:t>
            </a:r>
            <a:r>
              <a:rPr lang="ru-RU" dirty="0" smtClean="0"/>
              <a:t>другой</a:t>
            </a:r>
          </a:p>
          <a:p>
            <a:r>
              <a:rPr lang="ru-RU" dirty="0" smtClean="0"/>
              <a:t>окраска </a:t>
            </a:r>
            <a:r>
              <a:rPr lang="ru-RU" dirty="0"/>
              <a:t>и покрытие декоративными пленками поверхности остекления </a:t>
            </a:r>
            <a:r>
              <a:rPr lang="ru-RU" dirty="0" smtClean="0"/>
              <a:t>витрин</a:t>
            </a:r>
          </a:p>
          <a:p>
            <a:r>
              <a:rPr lang="ru-RU" dirty="0"/>
              <a:t>размещение вывесок с использованием картона, ткани, баннерной ткани</a:t>
            </a:r>
          </a:p>
        </p:txBody>
      </p:sp>
    </p:spTree>
    <p:extLst>
      <p:ext uri="{BB962C8B-B14F-4D97-AF65-F5344CB8AC3E}">
        <p14:creationId xmlns:p14="http://schemas.microsoft.com/office/powerpoint/2010/main" val="12701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Дизайн-код в </a:t>
            </a:r>
            <a:r>
              <a:rPr lang="ru-RU" dirty="0" smtClean="0">
                <a:latin typeface="+mn-lt"/>
              </a:rPr>
              <a:t>Челябинске</a:t>
            </a:r>
            <a:endParaRPr lang="ru-RU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Свод правил для стандартизации информационных конструкций города Челябинска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6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323"/>
            <a:ext cx="10515600" cy="1325563"/>
          </a:xfrm>
        </p:spPr>
        <p:txBody>
          <a:bodyPr/>
          <a:lstStyle/>
          <a:p>
            <a:r>
              <a:rPr lang="ru-RU" dirty="0" smtClean="0"/>
              <a:t>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384800"/>
          </a:xfrm>
        </p:spPr>
        <p:txBody>
          <a:bodyPr>
            <a:normAutofit/>
          </a:bodyPr>
          <a:lstStyle/>
          <a:p>
            <a:r>
              <a:rPr lang="ru-RU" dirty="0"/>
              <a:t>размещение Вывесок </a:t>
            </a:r>
            <a:r>
              <a:rPr lang="ru-RU" dirty="0" smtClean="0"/>
              <a:t>путем нанесения </a:t>
            </a:r>
            <a:r>
              <a:rPr lang="ru-RU" dirty="0"/>
              <a:t>на </a:t>
            </a:r>
            <a:r>
              <a:rPr lang="ru-RU" dirty="0" smtClean="0"/>
              <a:t>фасад изображения </a:t>
            </a:r>
            <a:r>
              <a:rPr lang="ru-RU" dirty="0"/>
              <a:t>(методом покраски, наклейки и иными методами</a:t>
            </a:r>
            <a:r>
              <a:rPr lang="ru-RU" dirty="0" smtClean="0"/>
              <a:t>)</a:t>
            </a:r>
          </a:p>
          <a:p>
            <a:r>
              <a:rPr lang="ru-RU" dirty="0"/>
              <a:t>размещение Вывесок с помощью </a:t>
            </a:r>
            <a:r>
              <a:rPr lang="ru-RU" dirty="0" smtClean="0"/>
              <a:t>роллерных систем, </a:t>
            </a:r>
            <a:r>
              <a:rPr lang="ru-RU" dirty="0" err="1" smtClean="0"/>
              <a:t>призматронов</a:t>
            </a:r>
            <a:r>
              <a:rPr lang="ru-RU" dirty="0" smtClean="0"/>
              <a:t>, экранов, бегущих строк </a:t>
            </a:r>
            <a:r>
              <a:rPr lang="ru-RU" dirty="0"/>
              <a:t>и т.д</a:t>
            </a:r>
            <a:r>
              <a:rPr lang="ru-RU" dirty="0" smtClean="0"/>
              <a:t>. </a:t>
            </a:r>
            <a:r>
              <a:rPr lang="ru-RU" dirty="0"/>
              <a:t>(за исключением вывесок, </a:t>
            </a:r>
            <a:r>
              <a:rPr lang="ru-RU" dirty="0" smtClean="0"/>
              <a:t>размещаемых в </a:t>
            </a:r>
            <a:r>
              <a:rPr lang="ru-RU" dirty="0"/>
              <a:t>витрине</a:t>
            </a:r>
            <a:r>
              <a:rPr lang="ru-RU" dirty="0" smtClean="0"/>
              <a:t>)</a:t>
            </a:r>
          </a:p>
          <a:p>
            <a:r>
              <a:rPr lang="ru-RU" dirty="0"/>
              <a:t>устройство </a:t>
            </a:r>
            <a:r>
              <a:rPr lang="ru-RU" dirty="0" smtClean="0"/>
              <a:t>экранов </a:t>
            </a:r>
            <a:r>
              <a:rPr lang="ru-RU" dirty="0"/>
              <a:t>на всю высоту </a:t>
            </a:r>
            <a:r>
              <a:rPr lang="ru-RU" dirty="0" smtClean="0"/>
              <a:t>и длину </a:t>
            </a:r>
            <a:r>
              <a:rPr lang="ru-RU" dirty="0"/>
              <a:t>остекления витрины</a:t>
            </a:r>
            <a:endParaRPr lang="ru-RU" dirty="0" smtClean="0"/>
          </a:p>
          <a:p>
            <a:r>
              <a:rPr lang="ru-RU" dirty="0"/>
              <a:t>замена остекления витрин световыми </a:t>
            </a:r>
            <a:r>
              <a:rPr lang="ru-RU" dirty="0" smtClean="0"/>
              <a:t>коробами</a:t>
            </a:r>
          </a:p>
          <a:p>
            <a:r>
              <a:rPr lang="ru-RU" dirty="0"/>
              <a:t>размещение Вывесок </a:t>
            </a:r>
            <a:r>
              <a:rPr lang="ru-RU" dirty="0" smtClean="0"/>
              <a:t>с мерцающими </a:t>
            </a:r>
            <a:r>
              <a:rPr lang="ru-RU" dirty="0" smtClean="0"/>
              <a:t>элементами</a:t>
            </a:r>
          </a:p>
          <a:p>
            <a:r>
              <a:rPr lang="ru-RU" dirty="0" smtClean="0"/>
              <a:t>размещение на одном фризе Вывесок в разном конструктивном исполнении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323"/>
            <a:ext cx="10515600" cy="1325563"/>
          </a:xfrm>
        </p:spPr>
        <p:txBody>
          <a:bodyPr/>
          <a:lstStyle/>
          <a:p>
            <a:r>
              <a:rPr lang="ru-RU" dirty="0" smtClean="0"/>
              <a:t>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9286"/>
            <a:ext cx="10515600" cy="5158014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размещение Вывесок на ограждающих конструкциях: заборах, шлагбаумах, ограждениях, перилах и т.д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размещение Вывесок в виде </a:t>
            </a:r>
            <a:r>
              <a:rPr lang="ru-RU" sz="3200" dirty="0" err="1" smtClean="0"/>
              <a:t>штендеров</a:t>
            </a:r>
            <a:r>
              <a:rPr lang="ru-RU" sz="3200" dirty="0" smtClean="0"/>
              <a:t> и надувных конструкций</a:t>
            </a:r>
            <a:endParaRPr lang="ru-RU" sz="3200" dirty="0" smtClean="0"/>
          </a:p>
          <a:p>
            <a:r>
              <a:rPr lang="ru-RU" sz="3200" dirty="0"/>
              <a:t>размещение Вывесок на ограждающих конструкциях сезонных предприятий общественного питания (летних залов</a:t>
            </a:r>
            <a:r>
              <a:rPr lang="ru-RU" sz="3200" dirty="0" smtClean="0"/>
              <a:t>)</a:t>
            </a:r>
          </a:p>
          <a:p>
            <a:r>
              <a:rPr lang="ru-RU" sz="3200" dirty="0"/>
              <a:t>размещение Вывесок на внешних поверхностях объектов незавершенного </a:t>
            </a:r>
            <a:r>
              <a:rPr lang="ru-RU" sz="3200" dirty="0" smtClean="0"/>
              <a:t>строительства</a:t>
            </a:r>
          </a:p>
          <a:p>
            <a:r>
              <a:rPr lang="ru-RU" sz="3200" dirty="0"/>
              <a:t>использование мест размещения Вывесок, </a:t>
            </a:r>
            <a:r>
              <a:rPr lang="ru-RU" sz="3200" dirty="0" smtClean="0"/>
              <a:t>для </a:t>
            </a:r>
            <a:r>
              <a:rPr lang="ru-RU" sz="3200" dirty="0"/>
              <a:t>размещения рекламных </a:t>
            </a:r>
            <a:r>
              <a:rPr lang="ru-RU" sz="3200" dirty="0" smtClean="0"/>
              <a:t>конструкций</a:t>
            </a:r>
          </a:p>
          <a:p>
            <a:r>
              <a:rPr lang="ru-RU" sz="3200" dirty="0"/>
              <a:t>размещение Вывесок на крышах временных нестационарных объектов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3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244" y="139654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Временные нестационарные объекты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590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Сезонное предприятие</a:t>
            </a:r>
            <a:endParaRPr lang="ru-RU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/>
          <a:stretch/>
        </p:blipFill>
        <p:spPr bwMode="auto">
          <a:xfrm>
            <a:off x="2857500" y="1511300"/>
            <a:ext cx="5483225" cy="48807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3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4445" r="2233" b="1297"/>
          <a:stretch/>
        </p:blipFill>
        <p:spPr>
          <a:xfrm>
            <a:off x="1496130" y="0"/>
            <a:ext cx="936237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2" y="0"/>
            <a:ext cx="997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2" y="0"/>
            <a:ext cx="997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2" y="0"/>
            <a:ext cx="9970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rch74.ru/files/design/1/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1" y="1"/>
            <a:ext cx="9671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sya_m\Desktop\адрес элис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6" b="12918"/>
          <a:stretch/>
        </p:blipFill>
        <p:spPr bwMode="auto">
          <a:xfrm>
            <a:off x="1157513" y="4597173"/>
            <a:ext cx="10308773" cy="18120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Задавайте ваши вопросы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+7</a:t>
            </a:r>
            <a:r>
              <a:rPr lang="en-US" sz="9600" dirty="0" smtClean="0"/>
              <a:t> (</a:t>
            </a:r>
            <a:r>
              <a:rPr lang="ru-RU" sz="9600" dirty="0" smtClean="0"/>
              <a:t>919</a:t>
            </a:r>
            <a:r>
              <a:rPr lang="en-US" sz="9600" dirty="0" smtClean="0"/>
              <a:t>) </a:t>
            </a:r>
            <a:r>
              <a:rPr lang="ru-RU" sz="9600" dirty="0" smtClean="0"/>
              <a:t>119</a:t>
            </a:r>
            <a:r>
              <a:rPr lang="en-US" sz="9600" dirty="0" smtClean="0"/>
              <a:t>-</a:t>
            </a:r>
            <a:r>
              <a:rPr lang="ru-RU" sz="9600" dirty="0" smtClean="0"/>
              <a:t>10</a:t>
            </a:r>
            <a:r>
              <a:rPr lang="en-US" sz="9600" dirty="0" smtClean="0"/>
              <a:t>-</a:t>
            </a:r>
            <a:r>
              <a:rPr lang="ru-RU" sz="9600" dirty="0" smtClean="0"/>
              <a:t>11</a:t>
            </a:r>
          </a:p>
          <a:p>
            <a:pPr marL="0" indent="0" algn="ctr">
              <a:buNone/>
            </a:pPr>
            <a:r>
              <a:rPr lang="en-US" sz="9600" dirty="0" smtClean="0"/>
              <a:t>master@</a:t>
            </a:r>
            <a:r>
              <a:rPr lang="en-US" sz="9600" dirty="0" smtClean="0">
                <a:hlinkClick r:id="rId3"/>
              </a:rPr>
              <a:t>elis-city.ru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259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14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Гостевые маршруты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571500"/>
            <a:ext cx="5613400" cy="60579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250-летия Челябинска в границах улиц Татищева – </a:t>
            </a:r>
            <a:r>
              <a:rPr lang="ru-RU" sz="5600" dirty="0" smtClean="0"/>
              <a:t>Чичерина</a:t>
            </a:r>
          </a:p>
          <a:p>
            <a:r>
              <a:rPr lang="ru-RU" sz="5600" dirty="0"/>
              <a:t>50-летия </a:t>
            </a:r>
            <a:r>
              <a:rPr lang="ru-RU" sz="5600" dirty="0" smtClean="0"/>
              <a:t>ВЛКСМ</a:t>
            </a:r>
          </a:p>
          <a:p>
            <a:r>
              <a:rPr lang="ru-RU" sz="5600" dirty="0"/>
              <a:t>Автодорога на Аэропорт от кольцевой развязки до </a:t>
            </a:r>
            <a:r>
              <a:rPr lang="ru-RU" sz="5600" dirty="0" smtClean="0"/>
              <a:t>аэропорта</a:t>
            </a:r>
          </a:p>
          <a:p>
            <a:r>
              <a:rPr lang="ru-RU" sz="5600" dirty="0"/>
              <a:t>Бажова в границах улиц Мамина – </a:t>
            </a:r>
            <a:r>
              <a:rPr lang="ru-RU" sz="5600" dirty="0" smtClean="0"/>
              <a:t>Завалишина</a:t>
            </a:r>
          </a:p>
          <a:p>
            <a:r>
              <a:rPr lang="ru-RU" sz="5600" dirty="0"/>
              <a:t>Береговая в границах улицы Братьев Кашириных – реки </a:t>
            </a:r>
            <a:r>
              <a:rPr lang="ru-RU" sz="5600" dirty="0" smtClean="0"/>
              <a:t>Миасс</a:t>
            </a:r>
          </a:p>
          <a:p>
            <a:r>
              <a:rPr lang="ru-RU" sz="5600" dirty="0"/>
              <a:t>Богдана Хмельницкого в границах улиц Ярослава Гашека – </a:t>
            </a:r>
            <a:r>
              <a:rPr lang="ru-RU" sz="5600" dirty="0" smtClean="0"/>
              <a:t>Конноспортивной</a:t>
            </a:r>
          </a:p>
          <a:p>
            <a:r>
              <a:rPr lang="ru-RU" sz="5600" dirty="0"/>
              <a:t>Братьев </a:t>
            </a:r>
            <a:r>
              <a:rPr lang="ru-RU" sz="5600" dirty="0" smtClean="0"/>
              <a:t>Кашириных</a:t>
            </a:r>
          </a:p>
          <a:p>
            <a:r>
              <a:rPr lang="ru-RU" sz="5600" dirty="0" smtClean="0"/>
              <a:t>Воровского</a:t>
            </a:r>
          </a:p>
          <a:p>
            <a:r>
              <a:rPr lang="ru-RU" sz="5600" dirty="0" smtClean="0"/>
              <a:t>Гагарина</a:t>
            </a:r>
          </a:p>
          <a:p>
            <a:r>
              <a:rPr lang="ru-RU" sz="5600" dirty="0"/>
              <a:t>Героев </a:t>
            </a:r>
            <a:r>
              <a:rPr lang="ru-RU" sz="5600" dirty="0" err="1"/>
              <a:t>Танкограда</a:t>
            </a:r>
            <a:r>
              <a:rPr lang="ru-RU" sz="5600" dirty="0"/>
              <a:t> в границах улиц Комарова – Первой </a:t>
            </a:r>
            <a:r>
              <a:rPr lang="ru-RU" sz="5600" dirty="0" smtClean="0"/>
              <a:t>Пятилетки</a:t>
            </a:r>
          </a:p>
          <a:p>
            <a:r>
              <a:rPr lang="ru-RU" sz="5600" dirty="0"/>
              <a:t>Дзержинского от улицы Гагарина в сторону </a:t>
            </a:r>
            <a:r>
              <a:rPr lang="ru-RU" sz="5600" dirty="0" smtClean="0"/>
              <a:t>центра</a:t>
            </a:r>
          </a:p>
          <a:p>
            <a:r>
              <a:rPr lang="ru-RU" sz="5600" dirty="0"/>
              <a:t>Жукова в границах шоссе Металлургов – улицы Первого </a:t>
            </a:r>
            <a:r>
              <a:rPr lang="ru-RU" sz="5600" dirty="0" smtClean="0"/>
              <a:t>Спутника</a:t>
            </a:r>
          </a:p>
          <a:p>
            <a:r>
              <a:rPr lang="ru-RU" sz="5600" dirty="0" smtClean="0"/>
              <a:t>Кирова</a:t>
            </a:r>
          </a:p>
          <a:p>
            <a:r>
              <a:rPr lang="ru-RU" sz="5600" dirty="0" smtClean="0"/>
              <a:t>Комарова</a:t>
            </a:r>
          </a:p>
          <a:p>
            <a:r>
              <a:rPr lang="ru-RU" sz="5600" dirty="0" smtClean="0"/>
              <a:t>Коммуны</a:t>
            </a:r>
          </a:p>
          <a:p>
            <a:r>
              <a:rPr lang="ru-RU" sz="5600" dirty="0"/>
              <a:t>Комсомольский проспект в границах улиц Чичерина – </a:t>
            </a:r>
            <a:r>
              <a:rPr lang="ru-RU" sz="5600" dirty="0" err="1" smtClean="0"/>
              <a:t>Каслинской</a:t>
            </a:r>
            <a:endParaRPr lang="ru-RU" sz="5600" dirty="0" smtClean="0"/>
          </a:p>
          <a:p>
            <a:r>
              <a:rPr lang="ru-RU" sz="5600" dirty="0" smtClean="0"/>
              <a:t>Красная</a:t>
            </a:r>
          </a:p>
          <a:p>
            <a:r>
              <a:rPr lang="ru-RU" sz="5600" dirty="0"/>
              <a:t>Маркса в границах улиц Красной – </a:t>
            </a:r>
            <a:r>
              <a:rPr lang="ru-RU" sz="5600" dirty="0" smtClean="0"/>
              <a:t>Российской</a:t>
            </a:r>
          </a:p>
          <a:p>
            <a:r>
              <a:rPr lang="ru-RU" sz="5600" dirty="0"/>
              <a:t>Молодогвардейцев в границах Комсомольского проспекта </a:t>
            </a:r>
            <a:r>
              <a:rPr lang="ru-RU" sz="5600" dirty="0" smtClean="0"/>
              <a:t>– Университетская Набережная</a:t>
            </a:r>
          </a:p>
          <a:p>
            <a:r>
              <a:rPr lang="ru-RU" sz="6000" dirty="0"/>
              <a:t>Набережная в границах проспекта Победы – улицы Братьев Кашириных</a:t>
            </a:r>
          </a:p>
          <a:p>
            <a:endParaRPr lang="ru-RU" sz="5600" dirty="0" smtClean="0"/>
          </a:p>
          <a:p>
            <a:endParaRPr lang="ru-RU" sz="200" dirty="0" smtClean="0"/>
          </a:p>
          <a:p>
            <a:endParaRPr lang="ru-RU" sz="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19800" y="555625"/>
            <a:ext cx="5892800" cy="6213475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Новороссийская </a:t>
            </a:r>
            <a:r>
              <a:rPr lang="ru-RU" sz="1400" dirty="0"/>
              <a:t>в границах улиц Машиностроителей – </a:t>
            </a:r>
            <a:r>
              <a:rPr lang="ru-RU" sz="1400" dirty="0" err="1" smtClean="0"/>
              <a:t>Игуменка</a:t>
            </a:r>
            <a:endParaRPr lang="ru-RU" sz="1400" dirty="0" smtClean="0"/>
          </a:p>
          <a:p>
            <a:r>
              <a:rPr lang="ru-RU" sz="1400" dirty="0"/>
              <a:t>Первой Пятилетки в границах автодороги Меридиан </a:t>
            </a:r>
            <a:r>
              <a:rPr lang="ru-RU" sz="1400" dirty="0" smtClean="0"/>
              <a:t>– Героев </a:t>
            </a:r>
            <a:r>
              <a:rPr lang="ru-RU" sz="1400" dirty="0" err="1" smtClean="0"/>
              <a:t>Танкограда</a:t>
            </a:r>
            <a:endParaRPr lang="ru-RU" sz="1400" dirty="0" smtClean="0"/>
          </a:p>
          <a:p>
            <a:r>
              <a:rPr lang="ru-RU" sz="1400" dirty="0"/>
              <a:t>Проспект Ленина в границах улиц Лесопарковой – Героев </a:t>
            </a:r>
            <a:r>
              <a:rPr lang="ru-RU" sz="1400" dirty="0" err="1" smtClean="0"/>
              <a:t>Танкограда</a:t>
            </a:r>
            <a:endParaRPr lang="ru-RU" sz="1400" dirty="0" smtClean="0"/>
          </a:p>
          <a:p>
            <a:r>
              <a:rPr lang="ru-RU" sz="1400" dirty="0"/>
              <a:t>Проспект Победы в границах улиц Салавата </a:t>
            </a:r>
            <a:r>
              <a:rPr lang="ru-RU" sz="1400" dirty="0" err="1"/>
              <a:t>Юлаева</a:t>
            </a:r>
            <a:r>
              <a:rPr lang="ru-RU" sz="1400" dirty="0"/>
              <a:t> – </a:t>
            </a:r>
            <a:r>
              <a:rPr lang="ru-RU" sz="1400" dirty="0" smtClean="0"/>
              <a:t>Бажова</a:t>
            </a:r>
          </a:p>
          <a:p>
            <a:r>
              <a:rPr lang="ru-RU" sz="1400" dirty="0"/>
              <a:t>Пушкина в границах улиц Труда – </a:t>
            </a:r>
            <a:r>
              <a:rPr lang="ru-RU" sz="1400" dirty="0" smtClean="0"/>
              <a:t>Тимирязева</a:t>
            </a:r>
          </a:p>
          <a:p>
            <a:r>
              <a:rPr lang="ru-RU" sz="1400" dirty="0"/>
              <a:t>Российская в границах улиц Братьев Кашириных – </a:t>
            </a:r>
            <a:r>
              <a:rPr lang="ru-RU" sz="1400" dirty="0" smtClean="0"/>
              <a:t>Свободы</a:t>
            </a:r>
          </a:p>
          <a:p>
            <a:r>
              <a:rPr lang="ru-RU" sz="1400" dirty="0"/>
              <a:t>Салавата </a:t>
            </a:r>
            <a:r>
              <a:rPr lang="ru-RU" sz="1400" dirty="0" err="1"/>
              <a:t>Юлаева</a:t>
            </a:r>
            <a:r>
              <a:rPr lang="ru-RU" sz="1400" dirty="0"/>
              <a:t> в границах проспекта Победы – улицы Братьев </a:t>
            </a:r>
            <a:r>
              <a:rPr lang="ru-RU" sz="1400" dirty="0" smtClean="0"/>
              <a:t>Кашириных</a:t>
            </a:r>
          </a:p>
          <a:p>
            <a:r>
              <a:rPr lang="ru-RU" sz="1400" dirty="0"/>
              <a:t>Свердловский </a:t>
            </a:r>
            <a:r>
              <a:rPr lang="ru-RU" sz="1400" dirty="0" smtClean="0"/>
              <a:t>проспект</a:t>
            </a:r>
          </a:p>
          <a:p>
            <a:r>
              <a:rPr lang="ru-RU" sz="1400" dirty="0" smtClean="0"/>
              <a:t>Свободы</a:t>
            </a:r>
          </a:p>
          <a:p>
            <a:r>
              <a:rPr lang="ru-RU" sz="1400" dirty="0"/>
              <a:t>Советская в границах проспекта Ленина – улицы </a:t>
            </a:r>
            <a:r>
              <a:rPr lang="ru-RU" sz="1400" dirty="0" smtClean="0"/>
              <a:t>Труда</a:t>
            </a:r>
          </a:p>
          <a:p>
            <a:r>
              <a:rPr lang="ru-RU" sz="1400" dirty="0"/>
              <a:t>Тимирязева в границах улиц Воровского – </a:t>
            </a:r>
            <a:r>
              <a:rPr lang="ru-RU" sz="1400" dirty="0" smtClean="0"/>
              <a:t>Российской</a:t>
            </a:r>
          </a:p>
          <a:p>
            <a:r>
              <a:rPr lang="ru-RU" sz="1400" dirty="0"/>
              <a:t>Труда в границах улиц Северо-Крымской – автодороги </a:t>
            </a:r>
            <a:r>
              <a:rPr lang="ru-RU" sz="1400" dirty="0" smtClean="0"/>
              <a:t>Меридиан</a:t>
            </a:r>
          </a:p>
          <a:p>
            <a:r>
              <a:rPr lang="ru-RU" sz="1400" dirty="0"/>
              <a:t>Университетская </a:t>
            </a:r>
            <a:r>
              <a:rPr lang="ru-RU" sz="1400" dirty="0" smtClean="0"/>
              <a:t>Набережная</a:t>
            </a:r>
          </a:p>
          <a:p>
            <a:r>
              <a:rPr lang="ru-RU" sz="1400" dirty="0" err="1" smtClean="0"/>
              <a:t>Цвиллинга</a:t>
            </a:r>
            <a:endParaRPr lang="ru-RU" sz="1400" dirty="0" smtClean="0"/>
          </a:p>
          <a:p>
            <a:r>
              <a:rPr lang="ru-RU" sz="1400" dirty="0"/>
              <a:t>Черкасская в границах Свердловского тракта – улицы 50-летия </a:t>
            </a:r>
            <a:r>
              <a:rPr lang="ru-RU" sz="1400" dirty="0" smtClean="0"/>
              <a:t>ВЛКСМ</a:t>
            </a:r>
          </a:p>
          <a:p>
            <a:r>
              <a:rPr lang="ru-RU" sz="1400" dirty="0" smtClean="0"/>
              <a:t>Чичерина</a:t>
            </a:r>
          </a:p>
          <a:p>
            <a:r>
              <a:rPr lang="ru-RU" sz="1400" dirty="0"/>
              <a:t>Шоссе Металлургов в границах улиц 50-летия ВЛКСМ – </a:t>
            </a:r>
            <a:r>
              <a:rPr lang="ru-RU" sz="1400" dirty="0" smtClean="0"/>
              <a:t>Сталеваров</a:t>
            </a:r>
          </a:p>
          <a:p>
            <a:r>
              <a:rPr lang="ru-RU" sz="1400" dirty="0"/>
              <a:t>Энгельса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97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33563"/>
            <a:ext cx="9144000" cy="17605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Правила игры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6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Единая горизонтальная ось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53154"/>
          <a:stretch/>
        </p:blipFill>
        <p:spPr bwMode="auto">
          <a:xfrm>
            <a:off x="1220804" y="1690688"/>
            <a:ext cx="9750391" cy="42166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142048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Настенная вывеска</a:t>
            </a:r>
            <a:endParaRPr lang="ru-RU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1" y="976313"/>
            <a:ext cx="4287637" cy="5360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8950" y="0"/>
            <a:ext cx="10515600" cy="1142048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В</a:t>
            </a:r>
            <a:r>
              <a:rPr lang="ru-RU" dirty="0" smtClean="0">
                <a:latin typeface="+mn-lt"/>
              </a:rPr>
              <a:t>ывеска </a:t>
            </a:r>
            <a:r>
              <a:rPr lang="ru-RU" dirty="0" smtClean="0">
                <a:latin typeface="+mn-lt"/>
              </a:rPr>
              <a:t>без подложки</a:t>
            </a:r>
            <a:endParaRPr lang="ru-RU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94" y="954585"/>
            <a:ext cx="7725911" cy="59034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575" y="0"/>
            <a:ext cx="10515600" cy="1045795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В</a:t>
            </a:r>
            <a:r>
              <a:rPr lang="ru-RU" dirty="0" smtClean="0">
                <a:latin typeface="+mn-lt"/>
              </a:rPr>
              <a:t>ывеска </a:t>
            </a:r>
            <a:r>
              <a:rPr lang="ru-RU" dirty="0">
                <a:latin typeface="+mn-lt"/>
              </a:rPr>
              <a:t>без подложки</a:t>
            </a:r>
            <a:endParaRPr lang="ru-RU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32" y="1045795"/>
            <a:ext cx="9975686" cy="50277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836</Words>
  <Application>Microsoft Office PowerPoint</Application>
  <PresentationFormat>Широкоэкранный</PresentationFormat>
  <Paragraphs>119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Задавайте ваши вопросы</vt:lpstr>
      <vt:lpstr>Наша команда</vt:lpstr>
      <vt:lpstr>Дизайн-код в Челябинске</vt:lpstr>
      <vt:lpstr>Гостевые маршруты</vt:lpstr>
      <vt:lpstr>Правила игры</vt:lpstr>
      <vt:lpstr>Единая горизонтальная ось</vt:lpstr>
      <vt:lpstr>Настенная вывеска</vt:lpstr>
      <vt:lpstr>Вывеска без подложки</vt:lpstr>
      <vt:lpstr>Вывеска без подложки</vt:lpstr>
      <vt:lpstr>Вывеска общественного питания</vt:lpstr>
      <vt:lpstr>Настенная вывеска без подложки</vt:lpstr>
      <vt:lpstr>Вывеска без подложки. Цоколь.</vt:lpstr>
      <vt:lpstr>Вывеска на подложке</vt:lpstr>
      <vt:lpstr>Вывеска на подложке</vt:lpstr>
      <vt:lpstr>Вывеска на фризе здания</vt:lpstr>
      <vt:lpstr>Вывеска на фризе здания культурного наследия</vt:lpstr>
      <vt:lpstr>Вывеска на фризе козырька</vt:lpstr>
      <vt:lpstr>Консольная конструкция</vt:lpstr>
      <vt:lpstr>Витринная вывеска</vt:lpstr>
      <vt:lpstr>Витринная вывеска</vt:lpstr>
      <vt:lpstr>Витринная вывеска на остекление</vt:lpstr>
      <vt:lpstr>Крышные конструкции</vt:lpstr>
      <vt:lpstr>Крышные конструкции</vt:lpstr>
      <vt:lpstr>Крышные конструкции</vt:lpstr>
      <vt:lpstr>Крышные конструкции</vt:lpstr>
      <vt:lpstr>Крышные конструкции</vt:lpstr>
      <vt:lpstr>При размещении вывесок воспрещается:</vt:lpstr>
      <vt:lpstr>Запрещается:</vt:lpstr>
      <vt:lpstr>Запрещается:</vt:lpstr>
      <vt:lpstr>Запрещается:</vt:lpstr>
      <vt:lpstr>Запрещается:</vt:lpstr>
      <vt:lpstr>Презентация PowerPoint</vt:lpstr>
      <vt:lpstr>Сезонное предприятие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Задавайте ваши вопросы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Вывески по правилам. Дизайн-код в Челябинске</dc:title>
  <dc:creator>Андрей</dc:creator>
  <cp:lastModifiedBy>Андрей</cp:lastModifiedBy>
  <cp:revision>56</cp:revision>
  <dcterms:created xsi:type="dcterms:W3CDTF">2019-05-30T04:14:58Z</dcterms:created>
  <dcterms:modified xsi:type="dcterms:W3CDTF">2019-05-30T22:00:26Z</dcterms:modified>
</cp:coreProperties>
</file>